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7" d="100"/>
          <a:sy n="57" d="100"/>
        </p:scale>
        <p:origin x="-306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966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80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749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8512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050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124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949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38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583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02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00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85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00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18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21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39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FB3CC-374F-4051-B22C-AC8D376A8B69}" type="datetimeFigureOut">
              <a:rPr lang="zh-TW" altLang="en-US" smtClean="0"/>
              <a:t>2015/3/6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0CF7C56-3CDA-4161-8137-CAE210F515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956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16915" y="1206799"/>
            <a:ext cx="7766936" cy="1646302"/>
          </a:xfrm>
        </p:spPr>
        <p:txBody>
          <a:bodyPr/>
          <a:lstStyle/>
          <a:p>
            <a:r>
              <a:rPr lang="en-US" altLang="zh-TW" dirty="0" smtClean="0"/>
              <a:t>103</a:t>
            </a:r>
            <a:r>
              <a:rPr lang="zh-TW" altLang="en-US" dirty="0" smtClean="0"/>
              <a:t>上歲末感恩活動回顧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活動</a:t>
            </a:r>
            <a:r>
              <a:rPr lang="zh-TW" altLang="en-US" dirty="0"/>
              <a:t>指標</a:t>
            </a:r>
          </a:p>
        </p:txBody>
      </p:sp>
    </p:spTree>
    <p:extLst>
      <p:ext uri="{BB962C8B-B14F-4D97-AF65-F5344CB8AC3E}">
        <p14:creationId xmlns:p14="http://schemas.microsoft.com/office/powerpoint/2010/main" val="121581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10355"/>
            <a:ext cx="8596668" cy="794197"/>
          </a:xfrm>
        </p:spPr>
        <p:txBody>
          <a:bodyPr/>
          <a:lstStyle/>
          <a:p>
            <a:pPr algn="ctr"/>
            <a:r>
              <a:rPr lang="zh-TW" altLang="en-US" dirty="0" smtClean="0"/>
              <a:t>分組團討過程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818095"/>
            <a:ext cx="5375736" cy="445259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266784" y="818095"/>
            <a:ext cx="54220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ym typeface="Wingdings 2" panose="05020102010507070707" pitchFamily="18" charset="2"/>
              </a:rPr>
              <a:t></a:t>
            </a:r>
            <a:r>
              <a:rPr lang="zh-TW" altLang="zh-TW" sz="2400" dirty="0"/>
              <a:t>老師提出了問題</a:t>
            </a:r>
            <a:r>
              <a:rPr lang="en-US" altLang="zh-TW" sz="2400" dirty="0" smtClean="0"/>
              <a:t>:</a:t>
            </a:r>
          </a:p>
          <a:p>
            <a:r>
              <a:rPr lang="en-US" altLang="zh-TW" sz="2400" dirty="0" smtClean="0"/>
              <a:t>Q:</a:t>
            </a:r>
            <a:r>
              <a:rPr lang="zh-TW" altLang="zh-TW" sz="2400" dirty="0" smtClean="0"/>
              <a:t>我們</a:t>
            </a:r>
            <a:r>
              <a:rPr lang="zh-TW" altLang="zh-TW" sz="2400" dirty="0"/>
              <a:t>全班有</a:t>
            </a:r>
            <a:r>
              <a:rPr lang="en-US" altLang="zh-TW" sz="2400" dirty="0"/>
              <a:t>30</a:t>
            </a:r>
            <a:r>
              <a:rPr lang="zh-TW" altLang="zh-TW" sz="2400" dirty="0"/>
              <a:t>個小朋友，要怎麼分組呢</a:t>
            </a:r>
            <a:r>
              <a:rPr lang="en-US" altLang="zh-TW" sz="2400" dirty="0" smtClean="0"/>
              <a:t>?</a:t>
            </a:r>
            <a:r>
              <a:rPr lang="zh-TW" altLang="zh-TW" sz="2400" dirty="0" smtClean="0"/>
              <a:t>小</a:t>
            </a:r>
            <a:r>
              <a:rPr lang="zh-TW" altLang="zh-TW" sz="2400" dirty="0"/>
              <a:t>熊班也有</a:t>
            </a:r>
            <a:r>
              <a:rPr lang="en-US" altLang="zh-TW" sz="2400" dirty="0"/>
              <a:t>30</a:t>
            </a:r>
            <a:r>
              <a:rPr lang="zh-TW" altLang="zh-TW" sz="2400" dirty="0"/>
              <a:t>個小朋友，位置夠坐嗎</a:t>
            </a:r>
            <a:r>
              <a:rPr lang="en-US" altLang="zh-TW" sz="2400" dirty="0" smtClean="0"/>
              <a:t>?</a:t>
            </a:r>
            <a:endParaRPr lang="en-US" altLang="zh-TW" sz="2400" dirty="0" smtClean="0">
              <a:sym typeface="Wingdings 2" panose="05020102010507070707" pitchFamily="18" charset="2"/>
            </a:endParaRPr>
          </a:p>
          <a:p>
            <a:r>
              <a:rPr lang="en-US" altLang="zh-TW" sz="2400" dirty="0" smtClean="0">
                <a:sym typeface="Wingdings 2" panose="05020102010507070707" pitchFamily="18" charset="2"/>
              </a:rPr>
              <a:t></a:t>
            </a:r>
            <a:r>
              <a:rPr lang="zh-TW" altLang="zh-TW" sz="2400" dirty="0" smtClean="0"/>
              <a:t>孩子們討論結果</a:t>
            </a:r>
            <a:r>
              <a:rPr lang="en-US" altLang="zh-TW" sz="2400" dirty="0" smtClean="0"/>
              <a:t>:</a:t>
            </a:r>
            <a:endParaRPr lang="zh-TW" altLang="zh-TW" sz="2400" dirty="0" smtClean="0"/>
          </a:p>
          <a:p>
            <a:r>
              <a:rPr lang="en-US" altLang="zh-TW" sz="2400" dirty="0" smtClean="0"/>
              <a:t>    </a:t>
            </a:r>
            <a:r>
              <a:rPr lang="zh-TW" altLang="zh-TW" sz="2400" dirty="0" smtClean="0"/>
              <a:t>可以分角落，想要教黏土的人去美勞角、要做積木的去積木角，這樣教室就不會擠不下了</a:t>
            </a:r>
            <a:r>
              <a:rPr lang="en-US" altLang="zh-TW" sz="2400" dirty="0" smtClean="0"/>
              <a:t>!</a:t>
            </a:r>
            <a:endParaRPr lang="zh-TW" altLang="zh-TW" sz="2400" dirty="0" smtClean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266784" y="3903345"/>
            <a:ext cx="5280337" cy="27392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/>
              <a:t>對應指標</a:t>
            </a:r>
            <a:r>
              <a:rPr lang="en-US" altLang="zh-TW" sz="2800" dirty="0" smtClean="0"/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-3-1-1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新細明體" panose="02020500000000000000" pitchFamily="18" charset="-120"/>
              </a:rPr>
              <a:t>參與討論解決問題的可能方法並實際執行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新細明體" panose="02020500000000000000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語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-</a:t>
            </a:r>
            <a:r>
              <a:rPr lang="zh-TW" altLang="en-US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中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-1-1-2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新細明體" panose="02020500000000000000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新細明體" panose="02020500000000000000" pitchFamily="18" charset="-120"/>
              </a:rPr>
              <a:t>理解團體互動中輪流說話的規則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271498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9153" y="30769"/>
            <a:ext cx="8596668" cy="652530"/>
          </a:xfrm>
        </p:spPr>
        <p:txBody>
          <a:bodyPr/>
          <a:lstStyle/>
          <a:p>
            <a:pPr algn="ctr"/>
            <a:r>
              <a:rPr lang="zh-TW" altLang="en-US" dirty="0" smtClean="0"/>
              <a:t>音樂角小老師討論過程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27393" y="795521"/>
            <a:ext cx="5293218" cy="5450733"/>
          </a:xfrm>
        </p:spPr>
        <p:txBody>
          <a:bodyPr>
            <a:normAutofit/>
          </a:bodyPr>
          <a:lstStyle/>
          <a:p>
            <a:r>
              <a:rPr lang="en-US" altLang="zh-TW" sz="2200" dirty="0"/>
              <a:t>Q1:</a:t>
            </a:r>
            <a:r>
              <a:rPr lang="zh-TW" altLang="zh-TW" sz="2200" dirty="0"/>
              <a:t>這麼多人要當小老師，如果全部都站在台上，會不會太擠呢</a:t>
            </a:r>
            <a:r>
              <a:rPr lang="en-US" altLang="zh-TW" sz="2200" dirty="0"/>
              <a:t>?</a:t>
            </a:r>
            <a:endParaRPr lang="zh-TW" altLang="zh-TW" sz="2200" dirty="0"/>
          </a:p>
          <a:p>
            <a:pPr marL="0" indent="0">
              <a:buNone/>
            </a:pPr>
            <a:r>
              <a:rPr lang="zh-TW" altLang="en-US" sz="2200" dirty="0" smtClean="0"/>
              <a:t>    </a:t>
            </a:r>
            <a:r>
              <a:rPr lang="en-US" altLang="zh-TW" sz="2200" dirty="0" smtClean="0"/>
              <a:t>A1</a:t>
            </a:r>
            <a:r>
              <a:rPr lang="en-US" altLang="zh-TW" sz="2200" dirty="0"/>
              <a:t>:</a:t>
            </a:r>
            <a:r>
              <a:rPr lang="zh-TW" altLang="zh-TW" sz="2200" dirty="0"/>
              <a:t>不然一次兩個人上去，就</a:t>
            </a:r>
            <a:r>
              <a:rPr lang="zh-TW" altLang="zh-TW" sz="2200" dirty="0" smtClean="0"/>
              <a:t>不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sz="2200" dirty="0"/>
              <a:t> </a:t>
            </a:r>
            <a:r>
              <a:rPr lang="zh-TW" altLang="en-US" sz="2200" dirty="0" smtClean="0"/>
              <a:t>   </a:t>
            </a:r>
            <a:r>
              <a:rPr lang="zh-TW" altLang="zh-TW" sz="2200" dirty="0" smtClean="0"/>
              <a:t>會</a:t>
            </a:r>
            <a:r>
              <a:rPr lang="zh-TW" altLang="zh-TW" sz="2200" dirty="0"/>
              <a:t>很擠了</a:t>
            </a:r>
            <a:r>
              <a:rPr lang="en-US" altLang="zh-TW" sz="2200" dirty="0"/>
              <a:t>!</a:t>
            </a:r>
            <a:endParaRPr lang="zh-TW" altLang="zh-TW" sz="2200" dirty="0"/>
          </a:p>
          <a:p>
            <a:r>
              <a:rPr lang="en-US" altLang="zh-TW" sz="2200" dirty="0"/>
              <a:t>Q2:</a:t>
            </a:r>
            <a:r>
              <a:rPr lang="zh-TW" altLang="zh-TW" sz="2200" dirty="0"/>
              <a:t>但是小老師有</a:t>
            </a:r>
            <a:r>
              <a:rPr lang="en-US" altLang="zh-TW" sz="2200" dirty="0"/>
              <a:t>12</a:t>
            </a:r>
            <a:r>
              <a:rPr lang="zh-TW" altLang="zh-TW" sz="2200" dirty="0"/>
              <a:t>個人，只有</a:t>
            </a:r>
            <a:r>
              <a:rPr lang="en-US" altLang="zh-TW" sz="2200" dirty="0"/>
              <a:t>6</a:t>
            </a:r>
            <a:r>
              <a:rPr lang="zh-TW" altLang="zh-TW" sz="2200" dirty="0"/>
              <a:t>首歌，要怎麼決定呢</a:t>
            </a:r>
            <a:r>
              <a:rPr lang="en-US" altLang="zh-TW" sz="2200" dirty="0"/>
              <a:t>? </a:t>
            </a:r>
            <a:endParaRPr lang="zh-TW" altLang="zh-TW" sz="2200" dirty="0"/>
          </a:p>
          <a:p>
            <a:pPr marL="0" indent="0">
              <a:buNone/>
            </a:pPr>
            <a:r>
              <a:rPr lang="zh-TW" altLang="en-US" sz="2200" dirty="0" smtClean="0"/>
              <a:t>    </a:t>
            </a:r>
            <a:r>
              <a:rPr lang="en-US" altLang="zh-TW" sz="2200" dirty="0" smtClean="0"/>
              <a:t>A2</a:t>
            </a:r>
            <a:r>
              <a:rPr lang="en-US" altLang="zh-TW" sz="2200" dirty="0"/>
              <a:t>:</a:t>
            </a:r>
            <a:r>
              <a:rPr lang="zh-TW" altLang="zh-TW" sz="2200" dirty="0"/>
              <a:t>剪刀、石頭、布</a:t>
            </a:r>
          </a:p>
          <a:p>
            <a:r>
              <a:rPr lang="en-US" altLang="zh-TW" sz="2200" dirty="0"/>
              <a:t>Q3:</a:t>
            </a:r>
            <a:r>
              <a:rPr lang="zh-TW" altLang="zh-TW" sz="2200" dirty="0"/>
              <a:t>除了有音響和</a:t>
            </a:r>
            <a:r>
              <a:rPr lang="en-US" altLang="zh-TW" sz="2200" dirty="0"/>
              <a:t>CD</a:t>
            </a:r>
            <a:r>
              <a:rPr lang="zh-TW" altLang="zh-TW" sz="2200" dirty="0"/>
              <a:t>，我們還需要準備什麼東西呢</a:t>
            </a:r>
            <a:r>
              <a:rPr lang="en-US" altLang="zh-TW" sz="2200" dirty="0"/>
              <a:t>?</a:t>
            </a:r>
            <a:endParaRPr lang="zh-TW" altLang="zh-TW" sz="2200" dirty="0"/>
          </a:p>
          <a:p>
            <a:pPr marL="0" indent="0">
              <a:buNone/>
            </a:pPr>
            <a:r>
              <a:rPr lang="zh-TW" altLang="en-US" sz="2200" dirty="0" smtClean="0"/>
              <a:t>    </a:t>
            </a:r>
            <a:r>
              <a:rPr lang="en-US" altLang="zh-TW" sz="2200" dirty="0" smtClean="0"/>
              <a:t>A3</a:t>
            </a:r>
            <a:r>
              <a:rPr lang="en-US" altLang="zh-TW" sz="2200" dirty="0"/>
              <a:t>:</a:t>
            </a:r>
            <a:r>
              <a:rPr lang="zh-TW" altLang="zh-TW" sz="2200" dirty="0"/>
              <a:t>要準備歌詞，不然弟弟</a:t>
            </a:r>
            <a:r>
              <a:rPr lang="zh-TW" altLang="zh-TW" sz="2200" dirty="0" smtClean="0"/>
              <a:t>妹妹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sz="2200" dirty="0"/>
              <a:t> </a:t>
            </a:r>
            <a:r>
              <a:rPr lang="zh-TW" altLang="en-US" sz="2200" dirty="0" smtClean="0"/>
              <a:t>   </a:t>
            </a:r>
            <a:r>
              <a:rPr lang="zh-TW" altLang="zh-TW" sz="2200" dirty="0" smtClean="0"/>
              <a:t>會</a:t>
            </a:r>
            <a:r>
              <a:rPr lang="zh-TW" altLang="zh-TW" sz="2200" dirty="0"/>
              <a:t>不知道是哪首歌</a:t>
            </a:r>
            <a:r>
              <a:rPr lang="en-US" altLang="zh-TW" sz="2200" dirty="0"/>
              <a:t>!</a:t>
            </a:r>
            <a:r>
              <a:rPr lang="zh-TW" altLang="zh-TW" sz="2200" dirty="0"/>
              <a:t>還要編號</a:t>
            </a:r>
            <a:r>
              <a:rPr lang="zh-TW" altLang="zh-TW" sz="2200" dirty="0" smtClean="0"/>
              <a:t>碼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sz="2200" dirty="0"/>
              <a:t> </a:t>
            </a:r>
            <a:r>
              <a:rPr lang="zh-TW" altLang="en-US" sz="2200" dirty="0" smtClean="0"/>
              <a:t>   </a:t>
            </a:r>
            <a:r>
              <a:rPr lang="zh-TW" altLang="zh-TW" sz="2200" dirty="0" smtClean="0"/>
              <a:t>跟</a:t>
            </a:r>
            <a:r>
              <a:rPr lang="zh-TW" altLang="zh-TW" sz="2200" dirty="0"/>
              <a:t>畫插圖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84" y="751380"/>
            <a:ext cx="3516756" cy="2769507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632" y="3745332"/>
            <a:ext cx="3701317" cy="2838741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59784" y="2925224"/>
            <a:ext cx="528033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社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-1-2-1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覺察自己和他人有不同的想法、感受、需求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364632" y="6100907"/>
            <a:ext cx="370131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語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-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中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-1-4-2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新細明體" panose="02020500000000000000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新細明體" panose="02020500000000000000" pitchFamily="18" charset="-120"/>
              </a:rPr>
              <a:t>知道圖像能記錄與說明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01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9154" y="184597"/>
            <a:ext cx="8596668" cy="57525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積木角小老師討論過程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97769" y="759853"/>
            <a:ext cx="5241701" cy="3880773"/>
          </a:xfrm>
        </p:spPr>
        <p:txBody>
          <a:bodyPr>
            <a:normAutofit lnSpcReduction="10000"/>
          </a:bodyPr>
          <a:lstStyle/>
          <a:p>
            <a:r>
              <a:rPr lang="en-US" altLang="zh-TW" sz="2000" dirty="0"/>
              <a:t>Q1:</a:t>
            </a:r>
            <a:r>
              <a:rPr lang="zh-TW" altLang="zh-TW" sz="2000" dirty="0"/>
              <a:t>積木角有好多種積木，要全部都開放嗎</a:t>
            </a:r>
            <a:r>
              <a:rPr lang="en-US" altLang="zh-TW" sz="2000" dirty="0"/>
              <a:t>?</a:t>
            </a:r>
            <a:endParaRPr lang="zh-TW" altLang="zh-TW" sz="2000" dirty="0"/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en-US" altLang="zh-TW" sz="2000" dirty="0" smtClean="0"/>
              <a:t>A1</a:t>
            </a:r>
            <a:r>
              <a:rPr lang="en-US" altLang="zh-TW" sz="2000" dirty="0"/>
              <a:t>:</a:t>
            </a:r>
            <a:r>
              <a:rPr lang="zh-TW" altLang="zh-TW" sz="2000" dirty="0"/>
              <a:t>開放我們最會做作品的</a:t>
            </a:r>
            <a:r>
              <a:rPr lang="en-US" altLang="zh-TW" sz="2000" dirty="0"/>
              <a:t>3</a:t>
            </a:r>
            <a:r>
              <a:rPr lang="zh-TW" altLang="zh-TW" sz="2000" dirty="0"/>
              <a:t>種就好了</a:t>
            </a:r>
            <a:r>
              <a:rPr lang="en-US" altLang="zh-TW" sz="2000" dirty="0"/>
              <a:t>!</a:t>
            </a:r>
            <a:r>
              <a:rPr lang="zh-TW" altLang="zh-TW" sz="2000" dirty="0"/>
              <a:t>太</a:t>
            </a:r>
            <a:r>
              <a:rPr lang="zh-TW" altLang="zh-TW" sz="2000" dirty="0" smtClean="0"/>
              <a:t>多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</a:t>
            </a:r>
            <a:r>
              <a:rPr lang="zh-TW" altLang="zh-TW" sz="2000" dirty="0" smtClean="0"/>
              <a:t>種</a:t>
            </a:r>
            <a:r>
              <a:rPr lang="zh-TW" altLang="zh-TW" sz="2000" dirty="0"/>
              <a:t>弟弟妹妹會不知道要用哪種。</a:t>
            </a:r>
          </a:p>
          <a:p>
            <a:r>
              <a:rPr lang="en-US" altLang="zh-TW" sz="2000" dirty="0"/>
              <a:t>Q2:</a:t>
            </a:r>
            <a:r>
              <a:rPr lang="zh-TW" altLang="zh-TW" sz="2000" dirty="0"/>
              <a:t>那要開放哪三種呢</a:t>
            </a:r>
            <a:r>
              <a:rPr lang="en-US" altLang="zh-TW" sz="2000" dirty="0"/>
              <a:t>?</a:t>
            </a:r>
            <a:endParaRPr lang="zh-TW" altLang="zh-TW" sz="2000" dirty="0"/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en-US" altLang="zh-TW" sz="2000" dirty="0" smtClean="0"/>
              <a:t>A2</a:t>
            </a:r>
            <a:r>
              <a:rPr lang="en-US" altLang="zh-TW" sz="2000" dirty="0"/>
              <a:t>:</a:t>
            </a:r>
            <a:r>
              <a:rPr lang="zh-TW" altLang="zh-TW" sz="2000" dirty="0"/>
              <a:t>方塊積木、雪花片、木頭積木</a:t>
            </a:r>
          </a:p>
          <a:p>
            <a:r>
              <a:rPr lang="en-US" altLang="zh-TW" sz="2000" dirty="0"/>
              <a:t>Q3:</a:t>
            </a:r>
            <a:r>
              <a:rPr lang="zh-TW" altLang="zh-TW" sz="2000" dirty="0"/>
              <a:t>那你們要教弟弟妹妹做什麼作品呢</a:t>
            </a:r>
            <a:r>
              <a:rPr lang="en-US" altLang="zh-TW" sz="2000" dirty="0"/>
              <a:t>?</a:t>
            </a:r>
            <a:r>
              <a:rPr lang="zh-TW" altLang="zh-TW" sz="2000" dirty="0"/>
              <a:t>要不要先示範</a:t>
            </a:r>
            <a:r>
              <a:rPr lang="en-US" altLang="zh-TW" sz="2000" dirty="0"/>
              <a:t>?</a:t>
            </a:r>
            <a:endParaRPr lang="zh-TW" altLang="zh-TW" sz="2000" dirty="0"/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en-US" altLang="zh-TW" sz="2000" dirty="0" smtClean="0"/>
              <a:t>A3</a:t>
            </a:r>
            <a:r>
              <a:rPr lang="en-US" altLang="zh-TW" sz="2000" dirty="0"/>
              <a:t>:</a:t>
            </a:r>
            <a:r>
              <a:rPr lang="zh-TW" altLang="zh-TW" sz="2000" dirty="0"/>
              <a:t>我們做一個作品，然後請老師照相</a:t>
            </a:r>
            <a:r>
              <a:rPr lang="zh-TW" altLang="zh-TW" sz="2000" dirty="0" smtClean="0"/>
              <a:t>起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</a:t>
            </a:r>
            <a:r>
              <a:rPr lang="zh-TW" altLang="zh-TW" sz="2000" dirty="0" smtClean="0"/>
              <a:t>來</a:t>
            </a:r>
            <a:r>
              <a:rPr lang="zh-TW" altLang="zh-TW" sz="2000" dirty="0"/>
              <a:t>，那天就教他們做這個。</a:t>
            </a:r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56" y="759853"/>
            <a:ext cx="3149582" cy="4508776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103" y="3328242"/>
            <a:ext cx="2577666" cy="318846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503831" y="4482312"/>
            <a:ext cx="5280337" cy="2431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社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-1-1-2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新細明體" panose="02020500000000000000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新細明體" panose="02020500000000000000" pitchFamily="18" charset="-120"/>
              </a:rPr>
              <a:t>探索自己的興趣與長處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新細明體" panose="02020500000000000000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美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-2-2-2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新細明體" panose="02020500000000000000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新細明體" panose="02020500000000000000" pitchFamily="18" charset="-120"/>
              </a:rPr>
              <a:t>運用線條、形狀或色彩，進行創作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新細明體" panose="02020500000000000000" pitchFamily="18" charset="-120"/>
            </a:endParaRPr>
          </a:p>
          <a:p>
            <a:r>
              <a:rPr lang="zh-TW" altLang="zh-TW" sz="2000" dirty="0"/>
              <a:t>認</a:t>
            </a:r>
            <a:r>
              <a:rPr lang="en-US" altLang="zh-TW" sz="2000" dirty="0"/>
              <a:t>-</a:t>
            </a:r>
            <a:r>
              <a:rPr lang="zh-TW" altLang="zh-TW" sz="2000" dirty="0"/>
              <a:t>中</a:t>
            </a:r>
            <a:r>
              <a:rPr lang="en-US" altLang="zh-TW" sz="2000" dirty="0"/>
              <a:t>-1-1-6</a:t>
            </a:r>
            <a:endParaRPr lang="zh-TW" altLang="zh-TW" sz="2000" dirty="0"/>
          </a:p>
          <a:p>
            <a:r>
              <a:rPr lang="zh-TW" altLang="zh-TW" sz="2000" dirty="0"/>
              <a:t>辨識兩個物體位置間上下、前後、裡外的</a:t>
            </a:r>
            <a:r>
              <a:rPr lang="zh-TW" altLang="zh-TW" sz="2000" dirty="0" smtClean="0"/>
              <a:t>關係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95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52530"/>
          </a:xfrm>
        </p:spPr>
        <p:txBody>
          <a:bodyPr/>
          <a:lstStyle/>
          <a:p>
            <a:pPr algn="ctr"/>
            <a:r>
              <a:rPr lang="zh-TW" altLang="en-US" dirty="0" smtClean="0"/>
              <a:t>美勞角小老師討論過程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38698" y="806003"/>
            <a:ext cx="5155303" cy="3133859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100" dirty="0"/>
              <a:t>Q1:</a:t>
            </a:r>
            <a:r>
              <a:rPr lang="zh-TW" altLang="zh-TW" sz="2100" dirty="0"/>
              <a:t>美勞角有好多種材料，要全部都開放嗎</a:t>
            </a:r>
            <a:r>
              <a:rPr lang="en-US" altLang="zh-TW" sz="2100" dirty="0" smtClean="0"/>
              <a:t>?</a:t>
            </a:r>
            <a:endParaRPr lang="en-US" altLang="zh-TW" sz="2100" dirty="0"/>
          </a:p>
          <a:p>
            <a:pPr marL="0" indent="0">
              <a:buNone/>
            </a:pPr>
            <a:r>
              <a:rPr lang="zh-TW" altLang="en-US" sz="2100" dirty="0"/>
              <a:t> </a:t>
            </a:r>
            <a:r>
              <a:rPr lang="zh-TW" altLang="en-US" sz="2100" dirty="0" smtClean="0"/>
              <a:t>    </a:t>
            </a:r>
            <a:r>
              <a:rPr lang="en-US" altLang="zh-TW" sz="2100" dirty="0" smtClean="0"/>
              <a:t>A1</a:t>
            </a:r>
            <a:r>
              <a:rPr lang="en-US" altLang="zh-TW" sz="2100" dirty="0"/>
              <a:t>:</a:t>
            </a:r>
            <a:r>
              <a:rPr lang="zh-TW" altLang="zh-TW" sz="2100" dirty="0"/>
              <a:t>我們想要做黏土就好</a:t>
            </a:r>
            <a:r>
              <a:rPr lang="en-US" altLang="zh-TW" sz="2100" dirty="0"/>
              <a:t>!</a:t>
            </a:r>
            <a:r>
              <a:rPr lang="zh-TW" altLang="zh-TW" sz="2100" dirty="0"/>
              <a:t>因為我們已經</a:t>
            </a:r>
            <a:r>
              <a:rPr lang="zh-TW" altLang="zh-TW" sz="2100" dirty="0" smtClean="0"/>
              <a:t>很</a:t>
            </a:r>
            <a:endParaRPr lang="en-US" altLang="zh-TW" sz="2100" dirty="0" smtClean="0"/>
          </a:p>
          <a:p>
            <a:pPr marL="0" indent="0">
              <a:buNone/>
            </a:pPr>
            <a:r>
              <a:rPr lang="en-US" altLang="zh-TW" sz="2100" dirty="0"/>
              <a:t> </a:t>
            </a:r>
            <a:r>
              <a:rPr lang="en-US" altLang="zh-TW" sz="2100" dirty="0" smtClean="0"/>
              <a:t>    </a:t>
            </a:r>
            <a:r>
              <a:rPr lang="zh-TW" altLang="zh-TW" sz="2100" dirty="0" smtClean="0"/>
              <a:t>厲害</a:t>
            </a:r>
            <a:r>
              <a:rPr lang="zh-TW" altLang="zh-TW" sz="2100" dirty="0"/>
              <a:t>了</a:t>
            </a:r>
            <a:r>
              <a:rPr lang="en-US" altLang="zh-TW" sz="2100" dirty="0"/>
              <a:t>~</a:t>
            </a:r>
            <a:endParaRPr lang="zh-TW" altLang="zh-TW" sz="2100" dirty="0"/>
          </a:p>
          <a:p>
            <a:r>
              <a:rPr lang="en-US" altLang="zh-TW" sz="2100" dirty="0"/>
              <a:t>Q2:</a:t>
            </a:r>
            <a:r>
              <a:rPr lang="zh-TW" altLang="zh-TW" sz="2100" dirty="0"/>
              <a:t>那黏土作品，要做什麼呢</a:t>
            </a:r>
            <a:r>
              <a:rPr lang="en-US" altLang="zh-TW" sz="2100" dirty="0"/>
              <a:t>?</a:t>
            </a:r>
            <a:endParaRPr lang="zh-TW" altLang="zh-TW" sz="2100" dirty="0"/>
          </a:p>
          <a:p>
            <a:pPr marL="0" indent="0">
              <a:buNone/>
            </a:pPr>
            <a:r>
              <a:rPr lang="zh-TW" altLang="en-US" sz="2100" dirty="0" smtClean="0"/>
              <a:t>     </a:t>
            </a:r>
            <a:r>
              <a:rPr lang="en-US" altLang="zh-TW" sz="2100" dirty="0" smtClean="0"/>
              <a:t>A2</a:t>
            </a:r>
            <a:r>
              <a:rPr lang="en-US" altLang="zh-TW" sz="2100" dirty="0"/>
              <a:t>:</a:t>
            </a:r>
            <a:r>
              <a:rPr lang="zh-TW" altLang="zh-TW" sz="2100" dirty="0"/>
              <a:t>做杯子蛋糕</a:t>
            </a:r>
            <a:r>
              <a:rPr lang="en-US" altLang="zh-TW" sz="2100" dirty="0"/>
              <a:t>!!!</a:t>
            </a:r>
            <a:endParaRPr lang="zh-TW" altLang="zh-TW" sz="2100" dirty="0"/>
          </a:p>
          <a:p>
            <a:r>
              <a:rPr lang="en-US" altLang="zh-TW" sz="2100" dirty="0"/>
              <a:t>Q3:</a:t>
            </a:r>
            <a:r>
              <a:rPr lang="zh-TW" altLang="zh-TW" sz="2100" dirty="0"/>
              <a:t>杯子蛋糕會不會太難呢</a:t>
            </a:r>
            <a:r>
              <a:rPr lang="en-US" altLang="zh-TW" sz="2100" dirty="0"/>
              <a:t>?</a:t>
            </a:r>
            <a:r>
              <a:rPr lang="zh-TW" altLang="zh-TW" sz="2100" dirty="0"/>
              <a:t>我們的小</a:t>
            </a:r>
            <a:r>
              <a:rPr lang="zh-TW" altLang="zh-TW" sz="2100" dirty="0" smtClean="0"/>
              <a:t>客人</a:t>
            </a:r>
            <a:endParaRPr lang="en-US" altLang="zh-TW" sz="2100" dirty="0" smtClean="0"/>
          </a:p>
          <a:p>
            <a:pPr marL="0" indent="0">
              <a:buNone/>
            </a:pPr>
            <a:r>
              <a:rPr lang="en-US" altLang="zh-TW" sz="2100" dirty="0"/>
              <a:t> </a:t>
            </a:r>
            <a:r>
              <a:rPr lang="en-US" altLang="zh-TW" sz="2100" dirty="0" smtClean="0"/>
              <a:t>    </a:t>
            </a:r>
            <a:r>
              <a:rPr lang="zh-TW" altLang="zh-TW" sz="2100" dirty="0" smtClean="0"/>
              <a:t>是</a:t>
            </a:r>
            <a:r>
              <a:rPr lang="zh-TW" altLang="zh-TW" sz="2100" dirty="0"/>
              <a:t>小熊班的弟弟妹妹唷</a:t>
            </a:r>
            <a:r>
              <a:rPr lang="en-US" altLang="zh-TW" sz="2100" dirty="0"/>
              <a:t>!</a:t>
            </a:r>
            <a:endParaRPr lang="zh-TW" altLang="zh-TW" sz="2100" dirty="0"/>
          </a:p>
          <a:p>
            <a:pPr marL="0" indent="0">
              <a:buNone/>
            </a:pPr>
            <a:r>
              <a:rPr lang="zh-TW" altLang="en-US" sz="2100" dirty="0" smtClean="0"/>
              <a:t>     </a:t>
            </a:r>
            <a:r>
              <a:rPr lang="en-US" altLang="zh-TW" sz="2100" dirty="0" smtClean="0"/>
              <a:t>A3</a:t>
            </a:r>
            <a:r>
              <a:rPr lang="en-US" altLang="zh-TW" sz="2100" dirty="0"/>
              <a:t>:</a:t>
            </a:r>
            <a:r>
              <a:rPr lang="zh-TW" altLang="zh-TW" sz="2100" dirty="0"/>
              <a:t>那他們可以做</a:t>
            </a:r>
            <a:r>
              <a:rPr lang="en-US" altLang="zh-TW" sz="2100" dirty="0"/>
              <a:t>Pizza</a:t>
            </a:r>
            <a:r>
              <a:rPr lang="zh-TW" altLang="zh-TW" sz="2100" dirty="0"/>
              <a:t>或是餅乾。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098" name="圖片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309" y="3508203"/>
            <a:ext cx="2387389" cy="31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圖片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914400"/>
            <a:ext cx="3652849" cy="486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6538714" y="4355206"/>
            <a:ext cx="5280337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美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-2-1-1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新細明體" panose="02020500000000000000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新細明體" panose="02020500000000000000" pitchFamily="18" charset="-120"/>
              </a:rPr>
              <a:t>玩索各種藝術媒介，發揮想像並享受自我表現的樂趣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2000" dirty="0">
                <a:solidFill>
                  <a:schemeClr val="bg1"/>
                </a:solidFill>
                <a:latin typeface="Arial" panose="020B0604020202020204" pitchFamily="34" charset="0"/>
                <a:cs typeface="新細明體" panose="02020500000000000000" pitchFamily="18" charset="-120"/>
              </a:rPr>
              <a:t>社</a:t>
            </a:r>
            <a:r>
              <a:rPr lang="en-US" altLang="zh-TW" sz="2000" dirty="0">
                <a:solidFill>
                  <a:schemeClr val="bg1"/>
                </a:solidFill>
                <a:latin typeface="Arial" panose="020B0604020202020204" pitchFamily="34" charset="0"/>
                <a:cs typeface="新細明體" panose="02020500000000000000" pitchFamily="18" charset="-120"/>
              </a:rPr>
              <a:t>-</a:t>
            </a:r>
            <a:r>
              <a:rPr lang="zh-TW" altLang="en-US" sz="2000" dirty="0">
                <a:solidFill>
                  <a:schemeClr val="bg1"/>
                </a:solidFill>
                <a:latin typeface="Arial" panose="020B0604020202020204" pitchFamily="34" charset="0"/>
                <a:cs typeface="新細明體" panose="02020500000000000000" pitchFamily="18" charset="-120"/>
              </a:rPr>
              <a:t>中</a:t>
            </a:r>
            <a:r>
              <a:rPr lang="en-US" altLang="zh-TW" sz="2000" dirty="0">
                <a:solidFill>
                  <a:schemeClr val="bg1"/>
                </a:solidFill>
                <a:latin typeface="Arial" panose="020B0604020202020204" pitchFamily="34" charset="0"/>
                <a:cs typeface="新細明體" panose="02020500000000000000" pitchFamily="18" charset="-120"/>
              </a:rPr>
              <a:t>-2-1-3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000" dirty="0">
                <a:solidFill>
                  <a:schemeClr val="bg1"/>
                </a:solidFill>
                <a:latin typeface="Arial" panose="020B0604020202020204" pitchFamily="34" charset="0"/>
                <a:cs typeface="新細明體" panose="02020500000000000000" pitchFamily="18" charset="-120"/>
              </a:rPr>
              <a:t>調整自己的想法去行動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2000" dirty="0">
              <a:solidFill>
                <a:schemeClr val="bg1"/>
              </a:solidFill>
              <a:latin typeface="Arial" panose="020B0604020202020204" pitchFamily="34" charset="0"/>
              <a:cs typeface="新細明體" panose="02020500000000000000" pitchFamily="18" charset="-12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社</a:t>
            </a:r>
            <a:r>
              <a:rPr kumimoji="0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-2-1-3</a:t>
            </a:r>
            <a:endParaRPr kumimoji="0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調整自己的想法去行動</a:t>
            </a:r>
            <a:r>
              <a:rPr kumimoji="0" lang="zh-TW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3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120203"/>
            <a:ext cx="8596668" cy="691166"/>
          </a:xfrm>
        </p:spPr>
        <p:txBody>
          <a:bodyPr/>
          <a:lstStyle/>
          <a:p>
            <a:pPr algn="ctr"/>
            <a:r>
              <a:rPr lang="zh-TW" altLang="en-US" dirty="0" smtClean="0"/>
              <a:t>自然觀察角小老師討論過程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42619" y="800241"/>
            <a:ext cx="5073370" cy="2973269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Q2:</a:t>
            </a:r>
            <a:r>
              <a:rPr lang="zh-TW" altLang="zh-TW" sz="2000" dirty="0"/>
              <a:t>那自然觀察腳的樹葉都可以開放嗎</a:t>
            </a:r>
            <a:r>
              <a:rPr lang="en-US" altLang="zh-TW" sz="2000" dirty="0"/>
              <a:t>?</a:t>
            </a:r>
            <a:endParaRPr lang="zh-TW" altLang="zh-TW" sz="2000" dirty="0"/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en-US" altLang="zh-TW" sz="2000" dirty="0" smtClean="0"/>
              <a:t>A2</a:t>
            </a:r>
            <a:r>
              <a:rPr lang="en-US" altLang="zh-TW" sz="2000" dirty="0"/>
              <a:t>:</a:t>
            </a:r>
            <a:r>
              <a:rPr lang="zh-TW" altLang="zh-TW" sz="2000" dirty="0"/>
              <a:t>我們想都開放耶</a:t>
            </a:r>
            <a:r>
              <a:rPr lang="en-US" altLang="zh-TW" sz="2000" dirty="0"/>
              <a:t>!</a:t>
            </a:r>
            <a:r>
              <a:rPr lang="zh-TW" altLang="zh-TW" sz="2000" dirty="0"/>
              <a:t>但是太大的</a:t>
            </a:r>
            <a:r>
              <a:rPr lang="zh-TW" altLang="zh-TW" sz="2000" dirty="0" smtClean="0"/>
              <a:t>樹葉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</a:t>
            </a:r>
            <a:r>
              <a:rPr lang="zh-TW" altLang="zh-TW" sz="2000" dirty="0" smtClean="0"/>
              <a:t>好像</a:t>
            </a:r>
            <a:r>
              <a:rPr lang="zh-TW" altLang="zh-TW" sz="2000" dirty="0"/>
              <a:t>不好黏，那開放小樹葉跟小果子</a:t>
            </a:r>
            <a:r>
              <a:rPr lang="en-US" altLang="zh-TW" sz="2000" dirty="0"/>
              <a:t>!</a:t>
            </a:r>
            <a:endParaRPr lang="zh-TW" altLang="zh-TW" sz="2000" dirty="0"/>
          </a:p>
          <a:p>
            <a:r>
              <a:rPr lang="en-US" altLang="zh-TW" sz="2000" dirty="0"/>
              <a:t>Q3:</a:t>
            </a:r>
            <a:r>
              <a:rPr lang="zh-TW" altLang="zh-TW" sz="2000" dirty="0"/>
              <a:t>那要用什麼黏呢</a:t>
            </a:r>
            <a:r>
              <a:rPr lang="en-US" altLang="zh-TW" sz="2000" dirty="0"/>
              <a:t>?</a:t>
            </a:r>
            <a:r>
              <a:rPr lang="zh-TW" altLang="zh-TW" sz="2000" dirty="0"/>
              <a:t>澆水、白膠、雙面膠</a:t>
            </a:r>
            <a:r>
              <a:rPr lang="en-US" altLang="zh-TW" sz="2000" dirty="0"/>
              <a:t>?</a:t>
            </a:r>
            <a:endParaRPr lang="zh-TW" altLang="zh-TW" sz="2000" dirty="0"/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en-US" altLang="zh-TW" sz="2000" dirty="0" smtClean="0"/>
              <a:t>A3</a:t>
            </a:r>
            <a:r>
              <a:rPr lang="en-US" altLang="zh-TW" sz="2000" dirty="0"/>
              <a:t>:</a:t>
            </a:r>
            <a:r>
              <a:rPr lang="zh-TW" altLang="zh-TW" sz="2000" dirty="0"/>
              <a:t>我們可以都試試看，選最好黏</a:t>
            </a:r>
            <a:r>
              <a:rPr lang="zh-TW" altLang="zh-TW" sz="2000" dirty="0" smtClean="0"/>
              <a:t>的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</a:t>
            </a:r>
            <a:r>
              <a:rPr lang="zh-TW" altLang="zh-TW" sz="2000" dirty="0" smtClean="0"/>
              <a:t>那個</a:t>
            </a:r>
            <a:r>
              <a:rPr lang="zh-TW" altLang="zh-TW" sz="2000" dirty="0"/>
              <a:t>。</a:t>
            </a:r>
          </a:p>
          <a:p>
            <a:endParaRPr lang="zh-TW" altLang="en-US" dirty="0"/>
          </a:p>
        </p:txBody>
      </p:sp>
      <p:pic>
        <p:nvPicPr>
          <p:cNvPr id="5123" name="圖片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855" y="1212365"/>
            <a:ext cx="1761299" cy="235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圖片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82" y="3860806"/>
            <a:ext cx="3426619" cy="25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圖片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76" y="1328356"/>
            <a:ext cx="3110488" cy="414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942619" y="3860806"/>
            <a:ext cx="5280337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美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-2-1-1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新細明體" panose="02020500000000000000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新細明體" panose="02020500000000000000" pitchFamily="18" charset="-120"/>
              </a:rPr>
              <a:t>玩索各種藝術媒介，發揮想像並享受自我表現的樂趣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社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-3-4-1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樂於親近自然、愛護生命、節約資源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2000" dirty="0">
              <a:solidFill>
                <a:schemeClr val="bg1"/>
              </a:solidFill>
              <a:latin typeface="Arial" panose="020B0604020202020204" pitchFamily="34" charset="0"/>
              <a:cs typeface="新細明體" panose="02020500000000000000" pitchFamily="18" charset="-12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社</a:t>
            </a:r>
            <a:r>
              <a:rPr kumimoji="0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-3-4-1</a:t>
            </a:r>
            <a:endParaRPr kumimoji="0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樂於親近自然、愛護生命、節約資源</a:t>
            </a:r>
            <a:r>
              <a:rPr kumimoji="0" lang="zh-TW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9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184597"/>
            <a:ext cx="8596668" cy="523741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活動省思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808307"/>
            <a:ext cx="10295466" cy="5840716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Q1:</a:t>
            </a:r>
            <a:r>
              <a:rPr lang="zh-TW" altLang="zh-TW" sz="2000" dirty="0"/>
              <a:t>恭喜企鵝班的哥哥姐姐完成了小老師的任務，大家都好棒</a:t>
            </a:r>
            <a:r>
              <a:rPr lang="en-US" altLang="zh-TW" sz="2000" dirty="0"/>
              <a:t>!</a:t>
            </a:r>
            <a:r>
              <a:rPr lang="zh-TW" altLang="zh-TW" sz="2000" dirty="0"/>
              <a:t>不過在過程中，有沒有遇到什麼問題呢</a:t>
            </a:r>
            <a:r>
              <a:rPr lang="en-US" altLang="zh-TW" sz="2000" dirty="0"/>
              <a:t>?</a:t>
            </a:r>
            <a:endParaRPr lang="zh-TW" altLang="zh-TW" sz="2000" dirty="0"/>
          </a:p>
          <a:p>
            <a:pPr marL="0" indent="0">
              <a:buNone/>
            </a:pPr>
            <a:r>
              <a:rPr lang="zh-TW" altLang="en-US" sz="2000" dirty="0" smtClean="0"/>
              <a:t>      </a:t>
            </a:r>
            <a:r>
              <a:rPr lang="en-US" altLang="zh-TW" sz="2000" dirty="0" smtClean="0"/>
              <a:t>A1</a:t>
            </a:r>
            <a:r>
              <a:rPr lang="en-US" altLang="zh-TW" sz="2000" dirty="0"/>
              <a:t>:</a:t>
            </a:r>
            <a:r>
              <a:rPr lang="zh-TW" altLang="zh-TW" sz="2000" dirty="0"/>
              <a:t>遇到好多問題</a:t>
            </a:r>
            <a:r>
              <a:rPr lang="en-US" altLang="zh-TW" sz="2000" dirty="0"/>
              <a:t>!!!</a:t>
            </a:r>
            <a:endParaRPr lang="zh-TW" altLang="zh-TW" sz="2000" dirty="0"/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zh-TW" altLang="zh-TW" sz="2000" dirty="0" smtClean="0"/>
              <a:t>慶</a:t>
            </a:r>
            <a:r>
              <a:rPr lang="zh-TW" altLang="zh-TW" sz="2000" dirty="0"/>
              <a:t>輝</a:t>
            </a:r>
            <a:r>
              <a:rPr lang="en-US" altLang="zh-TW" sz="2000" dirty="0"/>
              <a:t>:</a:t>
            </a:r>
            <a:r>
              <a:rPr lang="zh-TW" altLang="zh-TW" sz="2000" dirty="0"/>
              <a:t>弟弟妹妹都不看我、我跟她講話她都不理我</a:t>
            </a:r>
            <a:r>
              <a:rPr lang="en-US" altLang="zh-TW" sz="2000" dirty="0"/>
              <a:t>!</a:t>
            </a:r>
            <a:endParaRPr lang="zh-TW" altLang="zh-TW" sz="2000" dirty="0"/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zh-TW" altLang="zh-TW" sz="2000" dirty="0" smtClean="0"/>
              <a:t>昀</a:t>
            </a:r>
            <a:r>
              <a:rPr lang="zh-TW" altLang="zh-TW" sz="2000" dirty="0"/>
              <a:t>翰</a:t>
            </a:r>
            <a:r>
              <a:rPr lang="en-US" altLang="zh-TW" sz="2000" dirty="0"/>
              <a:t>:</a:t>
            </a:r>
            <a:r>
              <a:rPr lang="zh-TW" altLang="zh-TW" sz="2000" dirty="0"/>
              <a:t>弟弟妹妹說作品好難，只做了一半</a:t>
            </a:r>
            <a:r>
              <a:rPr lang="en-US" altLang="zh-TW" sz="2000" dirty="0"/>
              <a:t>!</a:t>
            </a:r>
            <a:endParaRPr lang="zh-TW" altLang="zh-TW" sz="2000" dirty="0"/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zh-TW" altLang="zh-TW" sz="2000" dirty="0" smtClean="0"/>
              <a:t>聖</a:t>
            </a:r>
            <a:r>
              <a:rPr lang="zh-TW" altLang="zh-TW" sz="2000" dirty="0"/>
              <a:t>修</a:t>
            </a:r>
            <a:r>
              <a:rPr lang="en-US" altLang="zh-TW" sz="2000" dirty="0"/>
              <a:t>:</a:t>
            </a:r>
            <a:r>
              <a:rPr lang="zh-TW" altLang="zh-TW" sz="2000" dirty="0"/>
              <a:t>他們講話好小聲，我都聽不到</a:t>
            </a:r>
            <a:r>
              <a:rPr lang="en-US" altLang="zh-TW" sz="2000" dirty="0" smtClean="0"/>
              <a:t>…</a:t>
            </a:r>
            <a:endParaRPr lang="en-US" altLang="zh-TW" sz="2000" dirty="0"/>
          </a:p>
          <a:p>
            <a:r>
              <a:rPr lang="en-US" altLang="zh-TW" sz="2000" dirty="0" smtClean="0"/>
              <a:t>Q2</a:t>
            </a:r>
            <a:r>
              <a:rPr lang="en-US" altLang="zh-TW" sz="2000" dirty="0"/>
              <a:t>:</a:t>
            </a:r>
            <a:r>
              <a:rPr lang="zh-TW" altLang="zh-TW" sz="2000" dirty="0"/>
              <a:t>除了遇到問題之外，有沒有什麼心情想要分享呢</a:t>
            </a:r>
            <a:r>
              <a:rPr lang="en-US" altLang="zh-TW" sz="2000" dirty="0"/>
              <a:t>?</a:t>
            </a:r>
            <a:endParaRPr lang="zh-TW" altLang="zh-TW" sz="2000" dirty="0"/>
          </a:p>
          <a:p>
            <a:pPr marL="0" indent="0">
              <a:buNone/>
            </a:pPr>
            <a:r>
              <a:rPr lang="zh-TW" altLang="en-US" sz="2000" dirty="0" smtClean="0"/>
              <a:t>      </a:t>
            </a:r>
            <a:r>
              <a:rPr lang="en-US" altLang="zh-TW" sz="2000" dirty="0" smtClean="0"/>
              <a:t>A2:</a:t>
            </a:r>
            <a:r>
              <a:rPr lang="zh-TW" altLang="zh-TW" sz="2000" dirty="0" smtClean="0"/>
              <a:t>亞</a:t>
            </a:r>
            <a:r>
              <a:rPr lang="zh-TW" altLang="zh-TW" sz="2000" dirty="0"/>
              <a:t>瞳</a:t>
            </a:r>
            <a:r>
              <a:rPr lang="en-US" altLang="zh-TW" sz="2000" dirty="0"/>
              <a:t>:</a:t>
            </a:r>
            <a:r>
              <a:rPr lang="zh-TW" altLang="zh-TW" sz="2000" dirty="0"/>
              <a:t>當小老師好好玩，好想再一次</a:t>
            </a:r>
            <a:r>
              <a:rPr lang="en-US" altLang="zh-TW" sz="2000" dirty="0"/>
              <a:t>!</a:t>
            </a:r>
            <a:endParaRPr lang="zh-TW" altLang="zh-TW" sz="2000" dirty="0"/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zh-TW" altLang="zh-TW" sz="2000" dirty="0" smtClean="0"/>
              <a:t>淳</a:t>
            </a:r>
            <a:r>
              <a:rPr lang="zh-TW" altLang="zh-TW" sz="2000" dirty="0"/>
              <a:t>育</a:t>
            </a:r>
            <a:r>
              <a:rPr lang="en-US" altLang="zh-TW" sz="2000" dirty="0"/>
              <a:t>:</a:t>
            </a:r>
            <a:r>
              <a:rPr lang="zh-TW" altLang="zh-TW" sz="2000" dirty="0"/>
              <a:t>弟弟妹妹好喜歡唱歌跳舞，一直還要跳好幾首。</a:t>
            </a:r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zh-TW" altLang="zh-TW" sz="2000" dirty="0" smtClean="0"/>
              <a:t>昀</a:t>
            </a:r>
            <a:r>
              <a:rPr lang="zh-TW" altLang="zh-TW" sz="2000" dirty="0"/>
              <a:t>翰</a:t>
            </a:r>
            <a:r>
              <a:rPr lang="en-US" altLang="zh-TW" sz="2000" dirty="0"/>
              <a:t>:</a:t>
            </a:r>
            <a:r>
              <a:rPr lang="zh-TW" altLang="zh-TW" sz="2000" dirty="0"/>
              <a:t>我覺得當小老師好累唷</a:t>
            </a:r>
            <a:r>
              <a:rPr lang="en-US" altLang="zh-TW" sz="2000" dirty="0"/>
              <a:t>!</a:t>
            </a:r>
            <a:endParaRPr lang="zh-TW" altLang="zh-TW" sz="2000" dirty="0"/>
          </a:p>
          <a:p>
            <a:endParaRPr lang="zh-TW" altLang="en-US" sz="2000" dirty="0"/>
          </a:p>
        </p:txBody>
      </p:sp>
      <p:pic>
        <p:nvPicPr>
          <p:cNvPr id="4" name="圖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19" y="4079233"/>
            <a:ext cx="3488639" cy="2569790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983" y="1223955"/>
            <a:ext cx="3501518" cy="274041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880058" y="4919008"/>
            <a:ext cx="5280337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情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-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中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-2-1-2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新細明體" panose="02020500000000000000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新細明體" panose="02020500000000000000" pitchFamily="18" charset="-120"/>
              </a:rPr>
              <a:t>以符合社會文化的方式來表達自己的情緒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新細明體" panose="02020500000000000000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社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-3-1-2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欣賞自己的長處，喜歡自己完成的工作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社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-2-2-1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表達自己並願意聆聽他人想法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社</a:t>
            </a:r>
            <a:r>
              <a:rPr kumimoji="0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-2-2-1</a:t>
            </a:r>
            <a:endParaRPr kumimoji="0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表達自己並願意聆聽他人想法</a:t>
            </a:r>
            <a:r>
              <a:rPr kumimoji="0" lang="zh-TW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7030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882</Words>
  <Application>Microsoft Office PowerPoint</Application>
  <PresentationFormat>自訂</PresentationFormat>
  <Paragraphs>87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多面向</vt:lpstr>
      <vt:lpstr>103上歲末感恩活動回顧 活動指標</vt:lpstr>
      <vt:lpstr>分組團討過程</vt:lpstr>
      <vt:lpstr>音樂角小老師討論過程</vt:lpstr>
      <vt:lpstr>積木角小老師討論過程</vt:lpstr>
      <vt:lpstr>美勞角小老師討論過程</vt:lpstr>
      <vt:lpstr>自然觀察角小老師討論過程</vt:lpstr>
      <vt:lpstr>活動省思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103上歲末感恩活動回顧 活動指標</dc:title>
  <dc:creator>周心</dc:creator>
  <cp:lastModifiedBy>林素玉</cp:lastModifiedBy>
  <cp:revision>11</cp:revision>
  <dcterms:created xsi:type="dcterms:W3CDTF">2015-03-05T14:38:45Z</dcterms:created>
  <dcterms:modified xsi:type="dcterms:W3CDTF">2015-03-06T01:20:32Z</dcterms:modified>
</cp:coreProperties>
</file>